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61" r:id="rId5"/>
    <p:sldId id="262" r:id="rId6"/>
    <p:sldId id="259" r:id="rId7"/>
    <p:sldId id="263" r:id="rId8"/>
    <p:sldId id="275" r:id="rId9"/>
    <p:sldId id="306" r:id="rId10"/>
    <p:sldId id="298" r:id="rId11"/>
    <p:sldId id="264" r:id="rId12"/>
    <p:sldId id="310" r:id="rId13"/>
    <p:sldId id="313" r:id="rId14"/>
    <p:sldId id="267" r:id="rId15"/>
    <p:sldId id="316" r:id="rId16"/>
    <p:sldId id="268" r:id="rId17"/>
    <p:sldId id="271" r:id="rId18"/>
    <p:sldId id="270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483057" y="0"/>
            <a:ext cx="9144000" cy="807706"/>
          </a:xfrm>
        </p:spPr>
        <p:txBody>
          <a:bodyPr anchor="b">
            <a:normAutofit/>
          </a:bodyPr>
          <a:lstStyle>
            <a:lvl1pPr algn="ctr">
              <a:defRPr lang="pt-BR" sz="5400" b="1" baseline="0" smtClean="0">
                <a:solidFill>
                  <a:schemeClr val="tx1"/>
                </a:solidFill>
              </a:defRPr>
            </a:lvl1pPr>
          </a:lstStyle>
          <a:p>
            <a:r>
              <a:rPr lang="pt-BR" dirty="0" smtClean="0"/>
              <a:t>LEI 8989/79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35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00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25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03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31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96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0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94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76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2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6914F-D921-418A-A9DB-9FCAADD4F271}" type="datetimeFigureOut">
              <a:rPr lang="pt-BR" smtClean="0"/>
              <a:pPr/>
              <a:t>20/09/2018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1D864-AAE1-49A2-9906-25B5CA2844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75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5018" y="858837"/>
            <a:ext cx="10654145" cy="5550275"/>
          </a:xfrm>
        </p:spPr>
        <p:txBody>
          <a:bodyPr>
            <a:normAutofit/>
          </a:bodyPr>
          <a:lstStyle/>
          <a:p>
            <a:r>
              <a:rPr lang="pt-BR" dirty="0" smtClean="0"/>
              <a:t>TÍTULO II  -DO PROVIMENTO, DO EXERCÍCIO E DA VACÂNCIA DE CARGOS </a:t>
            </a:r>
          </a:p>
          <a:p>
            <a:r>
              <a:rPr lang="pt-BR" dirty="0" smtClean="0"/>
              <a:t>CAPÍTULO I DO PROVIMENTO</a:t>
            </a:r>
          </a:p>
          <a:p>
            <a:pPr algn="just"/>
            <a:r>
              <a:rPr lang="pt-BR" dirty="0" smtClean="0"/>
              <a:t>Seção III Da nomeação</a:t>
            </a:r>
          </a:p>
          <a:p>
            <a:pPr algn="just"/>
            <a:r>
              <a:rPr lang="pt-BR" dirty="0" smtClean="0"/>
              <a:t>Art. 15 - A nomeação será feita: </a:t>
            </a:r>
          </a:p>
          <a:p>
            <a:pPr algn="just"/>
            <a:r>
              <a:rPr lang="pt-BR" dirty="0" smtClean="0"/>
              <a:t>I - em comissão, quando se tratar de cargo que, em virtude de lei, assim deva ser provido; </a:t>
            </a:r>
          </a:p>
          <a:p>
            <a:pPr algn="just"/>
            <a:r>
              <a:rPr lang="pt-BR" dirty="0" smtClean="0"/>
              <a:t>II - em caráter efetivo, nos demais casos. </a:t>
            </a:r>
          </a:p>
          <a:p>
            <a:pPr algn="just"/>
            <a:r>
              <a:rPr lang="pt-BR" dirty="0" smtClean="0"/>
              <a:t>Art. 16 - A nomeação de candidatos habilitados em concurso obedecerá sempre à ordem de classificação.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23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7927" y="1"/>
            <a:ext cx="11125200" cy="6858000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TÍTULO II - DO PROVIMENTO, DO EXERCÍCIO E DA VACÂNCIA DE CARGOS </a:t>
            </a:r>
          </a:p>
          <a:p>
            <a:r>
              <a:rPr lang="pt-BR" dirty="0" smtClean="0"/>
              <a:t>CAPÍTULO I DO PROVIMENTO - Seção IV Da estabilidade </a:t>
            </a:r>
          </a:p>
          <a:p>
            <a:pPr algn="just"/>
            <a:r>
              <a:rPr lang="pt-BR" dirty="0" smtClean="0"/>
              <a:t>Art. 17 - Adquire estabilidade, após 2 (dois) anos de exercício, o funcionário nomeado por concurso público.</a:t>
            </a:r>
          </a:p>
          <a:p>
            <a:pPr algn="just"/>
            <a:r>
              <a:rPr lang="pt-BR" dirty="0" smtClean="0"/>
              <a:t>Art. 18 - O funcionário estável só poderá ser demitido em virtude de sentença judicial ou mediante processo administrativo, assegurada ampla defesa. </a:t>
            </a:r>
          </a:p>
          <a:p>
            <a:pPr algn="just"/>
            <a:r>
              <a:rPr lang="pt-BR" dirty="0" smtClean="0"/>
              <a:t>Alteração proporcionada através do Artigo 41 da Constituição Federal/88; com redação dada pela Emenda Constitucional nº 19, de 4 de junho de 1998. Art. 41- São estáveis após três anos de efetivo exercício os servidores nomeados para cargo de provimento efetivo em virtude de concurso público. </a:t>
            </a:r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70452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7927" y="1"/>
            <a:ext cx="11125200" cy="6858000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§ 1º - O servidor público estável só perderá o cargo: </a:t>
            </a:r>
          </a:p>
          <a:p>
            <a:pPr algn="just"/>
            <a:r>
              <a:rPr lang="pt-BR" dirty="0" smtClean="0"/>
              <a:t>I - em virtude de sentença judicial transitada em julgado; </a:t>
            </a:r>
          </a:p>
          <a:p>
            <a:pPr algn="just"/>
            <a:r>
              <a:rPr lang="pt-BR" dirty="0" smtClean="0"/>
              <a:t>II - mediante processo administrativo em que lhe seja assegurada ampla defesa; </a:t>
            </a:r>
          </a:p>
          <a:p>
            <a:pPr algn="just"/>
            <a:r>
              <a:rPr lang="pt-BR" dirty="0" smtClean="0"/>
              <a:t>III - mediante procedimento de avaliação periódica de desempenho, na forma de lei complementar, assegurada ampla defesa.</a:t>
            </a:r>
          </a:p>
          <a:p>
            <a:pPr algn="just"/>
            <a:r>
              <a:rPr lang="pt-BR" dirty="0" smtClean="0"/>
              <a:t>§ 2º - Invalidada por sentença judicial a demissão do servidor estável, será ele reintegrado, e o eventual ocupante da vaga, se estável, reconduzido ao cargo de origem, sem direito a indenização, aproveitado em outro cargo ou posto em disponibilidade com remuneração proporcional ao tempo de serviço.</a:t>
            </a:r>
          </a:p>
          <a:p>
            <a:pPr algn="just"/>
            <a:r>
              <a:rPr lang="pt-BR" dirty="0" smtClean="0"/>
              <a:t> § 3º - Extinto o cargo ou declarada a sua desnecessidade, o servidor estável ficará em disponibilidade, com remuneração proporcional ao tempo de serviço, até seu adequado aproveitamento em outro cargo.</a:t>
            </a:r>
          </a:p>
          <a:p>
            <a:pPr algn="just"/>
            <a:r>
              <a:rPr lang="pt-BR" dirty="0" smtClean="0"/>
              <a:t> § 4º - Como condição para a aquisição da estabilidade, é obrigatória a avaliação especial de desempenho por comissão instituída para essa finalidade. </a:t>
            </a:r>
          </a:p>
        </p:txBody>
      </p:sp>
    </p:spTree>
    <p:extLst>
      <p:ext uri="{BB962C8B-B14F-4D97-AF65-F5344CB8AC3E}">
        <p14:creationId xmlns:p14="http://schemas.microsoft.com/office/powerpoint/2010/main" val="370452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9490" y="180109"/>
            <a:ext cx="11568545" cy="6677891"/>
          </a:xfrm>
        </p:spPr>
        <p:txBody>
          <a:bodyPr>
            <a:normAutofit/>
          </a:bodyPr>
          <a:lstStyle/>
          <a:p>
            <a:r>
              <a:rPr lang="pt-BR" dirty="0" smtClean="0"/>
              <a:t>TÍTULO II - DO PROVIMENTO, DO EXERCÍCIO E DA VACÂNCIA DE CARGOS </a:t>
            </a:r>
          </a:p>
          <a:p>
            <a:r>
              <a:rPr lang="pt-BR" dirty="0" smtClean="0"/>
              <a:t>CAPÍTULO I DO PROVIMENTO - Seção IV Da estabilidade </a:t>
            </a:r>
          </a:p>
          <a:p>
            <a:pPr algn="just"/>
            <a:r>
              <a:rPr lang="pt-BR" dirty="0" smtClean="0"/>
              <a:t>Art. 19 - Enquanto não adquirir estabilidade, poderá o funcionário ser exonerado no interesse do serviço público nos seguintes casos:</a:t>
            </a:r>
          </a:p>
          <a:p>
            <a:pPr algn="just"/>
            <a:r>
              <a:rPr lang="pt-BR" dirty="0" smtClean="0"/>
              <a:t> I - </a:t>
            </a:r>
            <a:r>
              <a:rPr lang="pt-BR" dirty="0" err="1" smtClean="0"/>
              <a:t>inassiduidade</a:t>
            </a:r>
            <a:r>
              <a:rPr lang="pt-BR" dirty="0" smtClean="0"/>
              <a:t>; </a:t>
            </a:r>
          </a:p>
          <a:p>
            <a:pPr algn="just"/>
            <a:r>
              <a:rPr lang="pt-BR" dirty="0" smtClean="0"/>
              <a:t>II - ineficiência; </a:t>
            </a:r>
          </a:p>
          <a:p>
            <a:pPr algn="just"/>
            <a:r>
              <a:rPr lang="pt-BR" dirty="0" smtClean="0"/>
              <a:t>III – indisciplina</a:t>
            </a:r>
          </a:p>
          <a:p>
            <a:pPr algn="just"/>
            <a:r>
              <a:rPr lang="pt-BR" dirty="0" smtClean="0"/>
              <a:t>IV - insubordinação;</a:t>
            </a:r>
          </a:p>
          <a:p>
            <a:pPr algn="just"/>
            <a:r>
              <a:rPr lang="pt-BR" dirty="0" smtClean="0"/>
              <a:t> V - falta de dedicação ao serviço; </a:t>
            </a:r>
          </a:p>
          <a:p>
            <a:pPr algn="just"/>
            <a:r>
              <a:rPr lang="pt-BR" dirty="0" smtClean="0"/>
              <a:t>VI - má conduta. </a:t>
            </a:r>
          </a:p>
          <a:p>
            <a:pPr algn="just"/>
            <a:r>
              <a:rPr lang="pt-BR" dirty="0" smtClean="0"/>
              <a:t>§ 1º - Ocorrendo a hipótese prevista neste artigo, o chefe imediato do funcionário representará à autoridade competente, a qual deverá dar vista ao funcionário, a fim de que o mesmo possa apresentar sua defesa, no prazo de 5 (cinco) dias. </a:t>
            </a:r>
          </a:p>
          <a:p>
            <a:pPr algn="just"/>
            <a:r>
              <a:rPr lang="pt-BR" dirty="0" smtClean="0"/>
              <a:t>§ 2º - A representação prevista neste artigo deverá ser formalizada pelo menos 4 (quatro) meses antes do término do período fixado no artigo 17.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038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8655" y="207818"/>
            <a:ext cx="10249592" cy="592697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TÍTULO II - DO PROVIMENTO, DO EXERCÍCIO E DA VACÂNCIA DE CARGOS </a:t>
            </a:r>
          </a:p>
          <a:p>
            <a:r>
              <a:rPr lang="pt-BR" dirty="0" smtClean="0"/>
              <a:t>CAPÍTULO I DO PROVIMENTO - Seção V Da posse </a:t>
            </a:r>
          </a:p>
          <a:p>
            <a:pPr algn="just"/>
            <a:r>
              <a:rPr lang="pt-BR" dirty="0" smtClean="0"/>
              <a:t>Art. 20 - Posse é o ato pelo qual a pessoa é investida em cargo público. </a:t>
            </a:r>
          </a:p>
          <a:p>
            <a:pPr algn="just"/>
            <a:r>
              <a:rPr lang="pt-BR" dirty="0" smtClean="0"/>
              <a:t>Parágrafo único - Não haverá posse nos casos de reintegração. </a:t>
            </a:r>
          </a:p>
          <a:p>
            <a:pPr algn="just"/>
            <a:r>
              <a:rPr lang="pt-BR" dirty="0" smtClean="0"/>
              <a:t>Art. 21 - A posse verificar-se-á mediante a assinatura, pela autoridade competente e pelo funcionário, do termo pelo qual este se compromete a observar fielmente os deveres e atribuições do cargo, bem como as exigências deste Estatuto. § 1º - Na ocasião da posse, o funcionário declarará se exerce ou não outro cargo ou função pública remunerada, inclusive emprego em autarquias, empresas públicas e sociedades de economia mista. § 2º - A lei especificará os casos em que, no ato da posse, será exigida também declaração de bens. </a:t>
            </a:r>
          </a:p>
          <a:p>
            <a:pPr algn="just"/>
            <a:r>
              <a:rPr lang="pt-BR" dirty="0" smtClean="0"/>
              <a:t>Art. 22 - São competentes para dar posse: </a:t>
            </a:r>
          </a:p>
          <a:p>
            <a:pPr algn="just"/>
            <a:r>
              <a:rPr lang="pt-BR" dirty="0" smtClean="0"/>
              <a:t>I - o Prefeito, os Secretários Municipais e autoridades a estes equiparadas; </a:t>
            </a:r>
          </a:p>
          <a:p>
            <a:pPr algn="just"/>
            <a:r>
              <a:rPr lang="pt-BR" dirty="0" smtClean="0"/>
              <a:t>II - o responsável pelo órgão do pessoal, nos demais casos. </a:t>
            </a:r>
          </a:p>
          <a:p>
            <a:pPr algn="just"/>
            <a:r>
              <a:rPr lang="pt-BR" dirty="0" smtClean="0"/>
              <a:t>Parágrafo único - A autoridade que der posse deverá verificar, sob pena de responsabilidade, se foram satisfeitas as condições legais para a investidura no cargo. </a:t>
            </a:r>
          </a:p>
        </p:txBody>
      </p:sp>
    </p:spTree>
    <p:extLst>
      <p:ext uri="{BB962C8B-B14F-4D97-AF65-F5344CB8AC3E}">
        <p14:creationId xmlns:p14="http://schemas.microsoft.com/office/powerpoint/2010/main" val="201893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8655" y="318654"/>
            <a:ext cx="11554690" cy="6082145"/>
          </a:xfrm>
        </p:spPr>
        <p:txBody>
          <a:bodyPr>
            <a:normAutofit/>
          </a:bodyPr>
          <a:lstStyle/>
          <a:p>
            <a:r>
              <a:rPr lang="pt-BR" dirty="0" smtClean="0"/>
              <a:t>TÍTULO II - DO PROVIMENTO, DO EXERCÍCIO E DA VACÂNCIA DE CARGOS </a:t>
            </a:r>
          </a:p>
          <a:p>
            <a:r>
              <a:rPr lang="pt-BR" dirty="0" smtClean="0"/>
              <a:t>CAPÍTULO I DO PROVIMENTO - Seção V Da posse </a:t>
            </a:r>
          </a:p>
          <a:p>
            <a:pPr algn="just"/>
            <a:r>
              <a:rPr lang="pt-BR" dirty="0" smtClean="0"/>
              <a:t>Art. 23 - A posse deverá se verificar no prazo de 30 (trinta) dias, contados da publicação oficial do ato de provimento. </a:t>
            </a:r>
          </a:p>
          <a:p>
            <a:pPr algn="just"/>
            <a:r>
              <a:rPr lang="pt-BR" dirty="0" smtClean="0"/>
              <a:t>§ 1º - O prazo previsto neste artigo poderá ser prorrogado por igual período, a juízo da autoridade competente para dar posse. </a:t>
            </a:r>
          </a:p>
          <a:p>
            <a:pPr algn="just"/>
            <a:r>
              <a:rPr lang="pt-BR" dirty="0" smtClean="0"/>
              <a:t>§ 2º - O termo inicial do prazo para posse de funcionário em férias ou licença, exceto no caso de licença para tratar de interesses particulares, será o da data em que voltar ao serviço. </a:t>
            </a:r>
          </a:p>
          <a:p>
            <a:pPr algn="just"/>
            <a:r>
              <a:rPr lang="pt-BR" dirty="0" smtClean="0"/>
              <a:t>Art. 24 - Se a posse não se der dentro do prazo legal, o ato de provimento será tornado sem efeito.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986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7926" y="0"/>
            <a:ext cx="11236037" cy="6583679"/>
          </a:xfrm>
        </p:spPr>
        <p:txBody>
          <a:bodyPr>
            <a:normAutofit fontScale="92500" lnSpcReduction="10000"/>
          </a:bodyPr>
          <a:lstStyle/>
          <a:p>
            <a:r>
              <a:rPr lang="pt-BR" sz="3000" b="1" dirty="0"/>
              <a:t>CAPÍTULO II </a:t>
            </a:r>
            <a:r>
              <a:rPr lang="pt-BR" sz="3000" b="1" dirty="0" smtClean="0"/>
              <a:t>DO EXERCÍCIO </a:t>
            </a:r>
          </a:p>
          <a:p>
            <a:r>
              <a:rPr lang="pt-BR" sz="3000" b="1" dirty="0" smtClean="0"/>
              <a:t>Seção </a:t>
            </a:r>
            <a:r>
              <a:rPr lang="pt-BR" sz="3000" b="1" dirty="0"/>
              <a:t>I </a:t>
            </a:r>
            <a:r>
              <a:rPr lang="pt-BR" sz="3000" b="1" dirty="0" smtClean="0"/>
              <a:t>Disposições </a:t>
            </a:r>
            <a:r>
              <a:rPr lang="pt-BR" sz="3000" b="1" dirty="0"/>
              <a:t>preliminares </a:t>
            </a:r>
            <a:endParaRPr lang="pt-BR" sz="3000" b="1" dirty="0" smtClean="0"/>
          </a:p>
          <a:p>
            <a:pPr algn="just"/>
            <a:r>
              <a:rPr lang="pt-BR" sz="4100" dirty="0" smtClean="0"/>
              <a:t>Art</a:t>
            </a:r>
            <a:r>
              <a:rPr lang="pt-BR" sz="4100" dirty="0"/>
              <a:t>. 42 - Exercício é o desempenho das atribuições e responsabilidades do cargo. </a:t>
            </a:r>
            <a:endParaRPr lang="pt-BR" sz="4100" dirty="0" smtClean="0"/>
          </a:p>
          <a:p>
            <a:pPr algn="just"/>
            <a:r>
              <a:rPr lang="pt-BR" sz="4100" dirty="0" smtClean="0"/>
              <a:t>§ </a:t>
            </a:r>
            <a:r>
              <a:rPr lang="pt-BR" sz="4100" dirty="0"/>
              <a:t>1º - O início, a interrupção, o reinício e a cessação do exercício serão registrados no assentamento individual do funcionário. </a:t>
            </a:r>
            <a:endParaRPr lang="pt-BR" sz="4100" dirty="0" smtClean="0"/>
          </a:p>
          <a:p>
            <a:pPr algn="just"/>
            <a:r>
              <a:rPr lang="pt-BR" sz="4100" dirty="0" smtClean="0"/>
              <a:t>§ </a:t>
            </a:r>
            <a:r>
              <a:rPr lang="pt-BR" sz="4100" dirty="0"/>
              <a:t>2º - O início do exercício e as alterações que nele ocorrerem serão comunicados ao órgão de pessoal pelo chefe imediato do funcionário. </a:t>
            </a:r>
            <a:endParaRPr lang="pt-BR" sz="4100" dirty="0" smtClean="0"/>
          </a:p>
          <a:p>
            <a:pPr algn="just"/>
            <a:r>
              <a:rPr lang="pt-BR" sz="4100" dirty="0" smtClean="0"/>
              <a:t>Art</a:t>
            </a:r>
            <a:r>
              <a:rPr lang="pt-BR" sz="4100" dirty="0"/>
              <a:t>. 43 - O chefe imediato do funcionário é a autoridade competente para dar-lhe exercício</a:t>
            </a:r>
            <a:r>
              <a:rPr lang="pt-BR" sz="5500" dirty="0"/>
              <a:t>. </a:t>
            </a:r>
            <a:endParaRPr lang="pt-BR" sz="5500" dirty="0" smtClean="0"/>
          </a:p>
        </p:txBody>
      </p:sp>
    </p:spTree>
    <p:extLst>
      <p:ext uri="{BB962C8B-B14F-4D97-AF65-F5344CB8AC3E}">
        <p14:creationId xmlns:p14="http://schemas.microsoft.com/office/powerpoint/2010/main" val="181590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7926" y="0"/>
            <a:ext cx="11236037" cy="6583679"/>
          </a:xfrm>
        </p:spPr>
        <p:txBody>
          <a:bodyPr>
            <a:normAutofit fontScale="47500" lnSpcReduction="20000"/>
          </a:bodyPr>
          <a:lstStyle/>
          <a:p>
            <a:r>
              <a:rPr lang="pt-BR" sz="5500" b="1" dirty="0"/>
              <a:t>CAPÍTULO II </a:t>
            </a:r>
            <a:r>
              <a:rPr lang="pt-BR" sz="5500" b="1" dirty="0" smtClean="0"/>
              <a:t>DO EXERCÍCIO Seção </a:t>
            </a:r>
            <a:r>
              <a:rPr lang="pt-BR" sz="5500" b="1" dirty="0"/>
              <a:t>I </a:t>
            </a:r>
            <a:r>
              <a:rPr lang="pt-BR" sz="5500" b="1" dirty="0" smtClean="0"/>
              <a:t>Disposições </a:t>
            </a:r>
            <a:r>
              <a:rPr lang="pt-BR" sz="5500" b="1" dirty="0"/>
              <a:t>preliminares </a:t>
            </a:r>
            <a:endParaRPr lang="pt-BR" sz="5500" b="1" dirty="0" smtClean="0"/>
          </a:p>
          <a:p>
            <a:pPr algn="just"/>
            <a:endParaRPr lang="pt-BR" sz="5500" dirty="0" smtClean="0"/>
          </a:p>
          <a:p>
            <a:pPr algn="just"/>
            <a:r>
              <a:rPr lang="pt-BR" sz="5500" dirty="0" smtClean="0"/>
              <a:t>Art</a:t>
            </a:r>
            <a:r>
              <a:rPr lang="pt-BR" sz="5500" dirty="0"/>
              <a:t>. 44 - O exercício do cargo terá início dentro do prazo de 30 (trinta) dias, contados. </a:t>
            </a:r>
            <a:endParaRPr lang="pt-BR" sz="5500" dirty="0" smtClean="0"/>
          </a:p>
          <a:p>
            <a:pPr algn="just"/>
            <a:r>
              <a:rPr lang="pt-BR" sz="5500" dirty="0" smtClean="0"/>
              <a:t>I </a:t>
            </a:r>
            <a:r>
              <a:rPr lang="pt-BR" sz="5500" dirty="0"/>
              <a:t>- da data da posse; </a:t>
            </a:r>
            <a:endParaRPr lang="pt-BR" sz="5500" dirty="0" smtClean="0"/>
          </a:p>
          <a:p>
            <a:pPr algn="just"/>
            <a:r>
              <a:rPr lang="pt-BR" sz="5500" dirty="0" smtClean="0"/>
              <a:t>II </a:t>
            </a:r>
            <a:r>
              <a:rPr lang="pt-BR" sz="5500" dirty="0"/>
              <a:t>- da data da publicação oficial do ato, no caso de reintegração. </a:t>
            </a:r>
            <a:endParaRPr lang="pt-BR" sz="5500" dirty="0" smtClean="0"/>
          </a:p>
          <a:p>
            <a:pPr algn="just"/>
            <a:r>
              <a:rPr lang="pt-BR" sz="5500" dirty="0" smtClean="0"/>
              <a:t>§ </a:t>
            </a:r>
            <a:r>
              <a:rPr lang="pt-BR" sz="5500" dirty="0"/>
              <a:t>1º - O prazo referido neste artigo poderá ser prorrogado por igual período, a juízo da autoridade competente para dar posse</a:t>
            </a:r>
            <a:r>
              <a:rPr lang="pt-BR" sz="5500" dirty="0" smtClean="0"/>
              <a:t>.</a:t>
            </a:r>
          </a:p>
          <a:p>
            <a:pPr algn="just"/>
            <a:r>
              <a:rPr lang="pt-BR" sz="5500" dirty="0" smtClean="0"/>
              <a:t> </a:t>
            </a:r>
            <a:r>
              <a:rPr lang="pt-BR" sz="5500" dirty="0"/>
              <a:t>§ 2º - O funcionário que não entrar em exercício dentro do prazo será exonerado do cargo. Para os Profissionais de Educação, alterada pelo Artigo 13 da Lei nº 12.396, de 2 de julho de 1997: </a:t>
            </a:r>
            <a:endParaRPr lang="pt-BR" sz="5500" dirty="0" smtClean="0"/>
          </a:p>
          <a:p>
            <a:pPr algn="just"/>
            <a:r>
              <a:rPr lang="pt-BR" sz="5500" dirty="0" smtClean="0"/>
              <a:t>Art</a:t>
            </a:r>
            <a:r>
              <a:rPr lang="pt-BR" sz="5500" dirty="0"/>
              <a:t>. 13 - O exercício de cargos dos Quadros dos Profissionais de Educação terá início no prazo de 15 (quinze ) dias, contados da data da posse</a:t>
            </a:r>
            <a:r>
              <a:rPr lang="pt-BR" sz="5500" dirty="0" smtClean="0"/>
              <a:t>.</a:t>
            </a:r>
          </a:p>
          <a:p>
            <a:pPr algn="just"/>
            <a:r>
              <a:rPr lang="pt-BR" sz="5500" dirty="0" smtClean="0"/>
              <a:t> </a:t>
            </a:r>
            <a:r>
              <a:rPr lang="pt-BR" sz="5500" dirty="0"/>
              <a:t>§ 1º - O prazo referido neste artigo poderá ser prorrogado por igual período, a juízo da autoridade competente para dar posse. </a:t>
            </a:r>
            <a:endParaRPr lang="pt-BR" sz="5500" dirty="0" smtClean="0"/>
          </a:p>
          <a:p>
            <a:pPr algn="just"/>
            <a:r>
              <a:rPr lang="pt-BR" sz="5500" dirty="0" smtClean="0"/>
              <a:t>§ </a:t>
            </a:r>
            <a:r>
              <a:rPr lang="pt-BR" sz="5500" dirty="0"/>
              <a:t>2º - O funcionário que não entrar em exercício dentro do prazo será exonerado do cargo. </a:t>
            </a:r>
            <a:endParaRPr lang="pt-BR" sz="5500" dirty="0" smtClean="0"/>
          </a:p>
        </p:txBody>
      </p:sp>
    </p:spTree>
    <p:extLst>
      <p:ext uri="{BB962C8B-B14F-4D97-AF65-F5344CB8AC3E}">
        <p14:creationId xmlns:p14="http://schemas.microsoft.com/office/powerpoint/2010/main" val="181590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8873" y="598517"/>
            <a:ext cx="10723418" cy="602395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Art</a:t>
            </a:r>
            <a:r>
              <a:rPr lang="pt-BR" dirty="0"/>
              <a:t>. 45 - Nenhum funcionário poderá ter exercício em unidade diferente daquela em que for lotado, salvo nos casos previstos neste Estatuto ou mediante prévia autorização do Prefeito.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O funcionário poderá ser, a critério e por autorização do Prefeito, afastado junto à Administração Pública Federal, Estadual ou Municipal.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O afastamento de que trata o parágrafo anterior será permitido, com ou sem prejuízo de vencimentos, por prazo certo. Regulamentado pelo Decreto nº 32.960, de 8 de janeiro de 1993 e Artigo 84 da Lei nº 11.434, de 12 de novembro de 1993.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29640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8873" y="598517"/>
            <a:ext cx="10723418" cy="602395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Art</a:t>
            </a:r>
            <a:r>
              <a:rPr lang="pt-BR" dirty="0"/>
              <a:t>. 46 - O afastamento do funcionário para participação em congressos, certames desportivos, culturais ou científicos poderá ser autorizado pelo Prefeito, na forma estabelecida em decreto.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47 - Nenhum funcionário poderá ter exercício fora do Município, em missão de estudo ou de outra natureza, com ou sem ônus para os cofres públicos, sem autorização ou designação do Prefeito.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48 - Salvo caso de absoluta conveniência, a juízo do Prefeito, nenhum funcionário poderá permanecer por mais de 2 (dois) anos em missão fora do Município, nem vir a exercer outra senão depois de decorridos 4 (quatro) anos de exercício efetivo no Município , contados da data do regresso. </a:t>
            </a:r>
          </a:p>
        </p:txBody>
      </p:sp>
    </p:spTree>
    <p:extLst>
      <p:ext uri="{BB962C8B-B14F-4D97-AF65-F5344CB8AC3E}">
        <p14:creationId xmlns:p14="http://schemas.microsoft.com/office/powerpoint/2010/main" val="1296401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7309" y="598517"/>
            <a:ext cx="10875818" cy="582999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Art</a:t>
            </a:r>
            <a:r>
              <a:rPr lang="pt-BR" dirty="0"/>
              <a:t>. 49 - O funcionário preso em flagrante ou preventivamente, ou recolhido à prisão em decorrência de pronúncia ou condenação por crime inafiançável, será considerado afastado do exercício do cargo, até a decisão final transitada em julgado.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Durante o afastamento, o funcionário perceberá 2/3 (dois terços) dos vencimentos, tendo posteriormente direito à diferença, se for absolvido.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No caso de condenação, se esta não for de natureza que determine a demissão do funcionário, continuará ele afastado até o cumprimento total da pena com direito a 2/3 (dois terços) dos vencimentos.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558031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7309" y="598517"/>
            <a:ext cx="10875818" cy="582999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Art</a:t>
            </a:r>
            <a:r>
              <a:rPr lang="pt-BR" dirty="0"/>
              <a:t>. 49 - O funcionário preso em flagrante ou preventivamente, ou recolhido à prisão em decorrência de pronúncia ou condenação por crime inafiançável, será considerado afastado do exercício do cargo, até a decisão final transitada em julgado.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Durante o afastamento, o funcionário perceberá 2/3 (dois terços) dos vencimentos, tendo posteriormente direito à diferença, se for absolvido.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No caso de condenação, se esta não for de natureza que determine a demissão do funcionário, continuará ele afastado até o cumprimento total da pena com direito a 2/3 (dois terços) dos vencimentos.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558031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7309" y="598517"/>
            <a:ext cx="10875818" cy="582999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Art</a:t>
            </a:r>
            <a:r>
              <a:rPr lang="pt-BR" dirty="0"/>
              <a:t>. 50 - O funcionário investido em mandato eletivo federal ou estadual ficará afastado do seu cargo.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O funcionário investido no mandato de Prefeito Municipal será afastado do seu cargo, por todo o período do mandato, sendo-lhe facultado optar pelo vencimento.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O funcionário investido no mandato de Vereador, havendo compatibilidade de horários, perceberá as vantagens de seu cargo, sem prejuízo dos subsídios a que fizer jus. Não havendo compatibilidade, aplicar-se-ão as normas previstas no “caput”. § 3º - Em qualquer caso de lhe ser exigido o afastamento para o exercício do mandato, o tempo de serviço será contado para todos os efeitos legais, exceto para promoção por merecimento. </a:t>
            </a:r>
          </a:p>
        </p:txBody>
      </p:sp>
    </p:spTree>
    <p:extLst>
      <p:ext uri="{BB962C8B-B14F-4D97-AF65-F5344CB8AC3E}">
        <p14:creationId xmlns:p14="http://schemas.microsoft.com/office/powerpoint/2010/main" val="3558031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5811" y="598517"/>
            <a:ext cx="9144000" cy="5033356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Seção II Da remoção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51 - Remoção é o deslocamento do funcionário de uma unidade para outra, dentro do mesmo órgão de lotação. Parágrafo único - A remoção do funcionário poderá ser feita a seu pedido ou “</a:t>
            </a:r>
            <a:r>
              <a:rPr lang="pt-BR" dirty="0" err="1"/>
              <a:t>exofficio</a:t>
            </a:r>
            <a:r>
              <a:rPr lang="pt-BR" dirty="0"/>
              <a:t>”.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52 - A remoção por permuta será processada a pedido escrito dos interessados, com a concordância das respectivas chefias, a critério da Administração, atendidos os requisitos desta Seção.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53 - O funcionário removido deverá assumir de imediato o exercício na unidade para a qual foi deslocado, salvo quando em férias, licença ou desempenho de cargo em comissão, hipóteses em que deverá apresenta-se no primeiro dia útil após o término do impedimento.</a:t>
            </a:r>
          </a:p>
        </p:txBody>
      </p:sp>
    </p:spTree>
    <p:extLst>
      <p:ext uri="{BB962C8B-B14F-4D97-AF65-F5344CB8AC3E}">
        <p14:creationId xmlns:p14="http://schemas.microsoft.com/office/powerpoint/2010/main" val="174244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5811" y="584663"/>
            <a:ext cx="9144000" cy="50333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Seção III Da substituição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54 - Haverá substituição remunerada nos impedimentos legais e temporários de ocupante de cargo isolado , de provimento por acesso, em comissão, ou, ainda, de outros cargos que a lei autorizar.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A substituição remunerada dependerá de ato da autoridade competente para nomear ou designar, respeitada, quando for o caso, a habilitação profissional e recairá sempre em servidor público municipal.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Se a substituição disser respeito a cargo vinculado à carreira, a designação recairá sobre um dos seus integrantes.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3º - O substituto, durante todo o tempo da substituição, terá direito a receber o valor da referência e as vantagens pecuniárias próprias do cargo do substituído e mais as vantagens pessoais a que fizer jus, podendo optar pelo vencimento ou remuneração do cargo de que é ocupante efetivo.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4º - Poderá ser instituído o sistema de substituição automática, a ser regulamentado em decreto.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579683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5811" y="598517"/>
            <a:ext cx="9144000" cy="5033356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Seção III Da substituição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55 - Os funcionários que tenham valores sob sua guarda, em caso de impedimento, serão substituídos por funcionários de sua confiança, que indicarem, respondendo a sua fiança pela gestão do substituto. </a:t>
            </a:r>
            <a:endParaRPr lang="pt-BR" dirty="0" smtClean="0"/>
          </a:p>
          <a:p>
            <a:pPr algn="just"/>
            <a:r>
              <a:rPr lang="pt-BR" dirty="0" smtClean="0"/>
              <a:t>Parágrafo </a:t>
            </a:r>
            <a:r>
              <a:rPr lang="pt-BR" dirty="0"/>
              <a:t>único - Feita a indicação, por escrito, o superior hierárquico do funcionário proporá a expedição do ato de designação, ficando assegurado ao substituto o vencimento ou a remuneração do cargo a partir da data em que assumiu as respectivas funções.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56 - O funcionário poderá ser designado para exercer transitoriamente cargo que comporte substituição e que se encontre vago, para cujo provimento definitivo não exista candidato legalmente habilitado, desde que atenda aos requisitos para o seu exercício..</a:t>
            </a:r>
          </a:p>
        </p:txBody>
      </p:sp>
    </p:spTree>
    <p:extLst>
      <p:ext uri="{BB962C8B-B14F-4D97-AF65-F5344CB8AC3E}">
        <p14:creationId xmlns:p14="http://schemas.microsoft.com/office/powerpoint/2010/main" val="1579683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15635" y="0"/>
            <a:ext cx="11540837" cy="6517177"/>
          </a:xfrm>
        </p:spPr>
        <p:txBody>
          <a:bodyPr>
            <a:normAutofit/>
          </a:bodyPr>
          <a:lstStyle/>
          <a:p>
            <a:pPr algn="just"/>
            <a:r>
              <a:rPr lang="pt-BR" b="1" dirty="0" smtClean="0"/>
              <a:t>Seção V Da acumulação</a:t>
            </a:r>
          </a:p>
          <a:p>
            <a:pPr algn="just"/>
            <a:r>
              <a:rPr lang="pt-BR" dirty="0"/>
              <a:t>Art. 58 - É vedada a acumulação remunerada de cargos e funções públicas, exceto</a:t>
            </a:r>
            <a:r>
              <a:rPr lang="pt-BR" dirty="0" smtClean="0"/>
              <a:t>:</a:t>
            </a:r>
          </a:p>
          <a:p>
            <a:pPr algn="just"/>
            <a:r>
              <a:rPr lang="pt-BR" dirty="0" smtClean="0"/>
              <a:t> </a:t>
            </a:r>
            <a:r>
              <a:rPr lang="pt-BR" dirty="0"/>
              <a:t>I - a de </a:t>
            </a:r>
            <a:r>
              <a:rPr lang="pt-BR" dirty="0" smtClean="0"/>
              <a:t>juiz </a:t>
            </a:r>
            <a:r>
              <a:rPr lang="pt-BR" dirty="0"/>
              <a:t>com um cargo de professor; </a:t>
            </a:r>
            <a:endParaRPr lang="pt-BR" dirty="0" smtClean="0"/>
          </a:p>
          <a:p>
            <a:pPr algn="just"/>
            <a:r>
              <a:rPr lang="pt-BR" dirty="0" smtClean="0"/>
              <a:t>II </a:t>
            </a:r>
            <a:r>
              <a:rPr lang="pt-BR" dirty="0"/>
              <a:t>- a de dois cargos de professor: </a:t>
            </a:r>
            <a:endParaRPr lang="pt-BR" dirty="0" smtClean="0"/>
          </a:p>
          <a:p>
            <a:pPr algn="just"/>
            <a:r>
              <a:rPr lang="pt-BR" dirty="0" smtClean="0"/>
              <a:t>III </a:t>
            </a:r>
            <a:r>
              <a:rPr lang="pt-BR" dirty="0"/>
              <a:t>- a de uma cargo de professor com </a:t>
            </a:r>
            <a:r>
              <a:rPr lang="pt-BR" dirty="0" smtClean="0"/>
              <a:t>outro </a:t>
            </a:r>
            <a:r>
              <a:rPr lang="pt-BR" dirty="0"/>
              <a:t>técnico ou científico; ou </a:t>
            </a:r>
            <a:endParaRPr lang="pt-BR" dirty="0" smtClean="0"/>
          </a:p>
          <a:p>
            <a:pPr algn="just"/>
            <a:r>
              <a:rPr lang="pt-BR" dirty="0" smtClean="0"/>
              <a:t>IV </a:t>
            </a:r>
            <a:r>
              <a:rPr lang="pt-BR" dirty="0"/>
              <a:t>- a de dois cargos privativos de médico.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1º - Em qualquer dos casos previstos neste artigo, a acumulação somente será permitida havendo correlação de matérias e compatibilidade de horário.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2º - A proibição de acumular se estende a cargos, funções e empregos em autarquias, empresas públicas e sociedade de economia mista. </a:t>
            </a:r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3º - A proibição de acumular proventos não se aplica aos aposentados quanto ao exercício de mandato eletivo, quanto ao de um cargo em comissão, ou quanto a contrato para prestação de serviços técnicos ou especializados. </a:t>
            </a:r>
            <a:endParaRPr lang="pt-BR" dirty="0" smtClean="0"/>
          </a:p>
          <a:p>
            <a:pPr algn="just"/>
            <a:r>
              <a:rPr lang="pt-BR" dirty="0" smtClean="0"/>
              <a:t>Redação alterada através da Lei nº 10.824, de 3 de janeiro de 1990. “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1702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7091" y="598516"/>
            <a:ext cx="11637818" cy="6051665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59 -Não se compreende na proibição de acumular, nem está sujeita a quaisquer limites, desde que tenha correspondência com a função principal, a percepção das vantagens de ordem pecuniária discriminadas no artigo 89.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60 - Verificada a acumulação proibida, deverá o funcionário optar por um dos cargos ou funções exercidas. </a:t>
            </a:r>
            <a:endParaRPr lang="pt-BR" dirty="0" smtClean="0"/>
          </a:p>
          <a:p>
            <a:pPr algn="just"/>
            <a:r>
              <a:rPr lang="pt-BR" dirty="0" smtClean="0"/>
              <a:t>Parágrafo </a:t>
            </a:r>
            <a:r>
              <a:rPr lang="pt-BR" dirty="0"/>
              <a:t>único - Provada, em processo administrativo, a má fé, o funcionário perderá o cargo ou função municipal, sem prejuízo da restituição do que tiver recebido indevidamente. </a:t>
            </a:r>
            <a:endParaRPr lang="pt-BR" dirty="0" smtClean="0"/>
          </a:p>
          <a:p>
            <a:pPr algn="just"/>
            <a:r>
              <a:rPr lang="pt-BR" dirty="0" smtClean="0"/>
              <a:t>Art</a:t>
            </a:r>
            <a:r>
              <a:rPr lang="pt-BR" dirty="0"/>
              <a:t>. 61 - As autoridade que tiverem conhecimento de qualquer acumulação indevida comunicarão o fato ao órgão de pessoal para os fins indicados no artigo anterior, sob pena de responsabilidade.</a:t>
            </a:r>
          </a:p>
        </p:txBody>
      </p:sp>
    </p:spTree>
    <p:extLst>
      <p:ext uri="{BB962C8B-B14F-4D97-AF65-F5344CB8AC3E}">
        <p14:creationId xmlns:p14="http://schemas.microsoft.com/office/powerpoint/2010/main" val="2475896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2472</Words>
  <Application>Microsoft Office PowerPoint</Application>
  <PresentationFormat>Personalizar</PresentationFormat>
  <Paragraphs>107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Tribunal Regional Eleitoral de São Paulo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190073830175</dc:creator>
  <cp:lastModifiedBy>ACMSP</cp:lastModifiedBy>
  <cp:revision>21</cp:revision>
  <dcterms:created xsi:type="dcterms:W3CDTF">2018-09-19T17:40:46Z</dcterms:created>
  <dcterms:modified xsi:type="dcterms:W3CDTF">2018-09-20T16:29:22Z</dcterms:modified>
</cp:coreProperties>
</file>